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75" r:id="rId3"/>
    <p:sldId id="276" r:id="rId4"/>
    <p:sldId id="274" r:id="rId5"/>
    <p:sldId id="273" r:id="rId6"/>
    <p:sldId id="277" r:id="rId7"/>
    <p:sldId id="272" r:id="rId8"/>
    <p:sldId id="271" r:id="rId9"/>
    <p:sldId id="278" r:id="rId10"/>
    <p:sldId id="268" r:id="rId11"/>
    <p:sldId id="269" r:id="rId12"/>
    <p:sldId id="279" r:id="rId13"/>
    <p:sldId id="258" r:id="rId14"/>
    <p:sldId id="266" r:id="rId15"/>
    <p:sldId id="283" r:id="rId16"/>
    <p:sldId id="265" r:id="rId17"/>
    <p:sldId id="264" r:id="rId18"/>
    <p:sldId id="280" r:id="rId19"/>
    <p:sldId id="259" r:id="rId20"/>
    <p:sldId id="263" r:id="rId21"/>
    <p:sldId id="281" r:id="rId22"/>
    <p:sldId id="260" r:id="rId23"/>
    <p:sldId id="262" r:id="rId24"/>
    <p:sldId id="282" r:id="rId25"/>
    <p:sldId id="261"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68" d="100"/>
          <a:sy n="68" d="100"/>
        </p:scale>
        <p:origin x="792"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02B10-1AED-488B-AFB5-62D20C3C0C7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51C98B50-5A8F-49C1-A958-60923154297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5862B20-55B6-4825-9B51-1C2FDFF201A0}"/>
              </a:ext>
            </a:extLst>
          </p:cNvPr>
          <p:cNvSpPr>
            <a:spLocks noGrp="1"/>
          </p:cNvSpPr>
          <p:nvPr>
            <p:ph type="dt" sz="half" idx="10"/>
          </p:nvPr>
        </p:nvSpPr>
        <p:spPr/>
        <p:txBody>
          <a:bodyPr/>
          <a:lstStyle/>
          <a:p>
            <a:fld id="{57776847-7D1F-41EE-9FDE-6561E8348E13}" type="datetimeFigureOut">
              <a:rPr lang="en-GB" smtClean="0"/>
              <a:t>23/07/2017</a:t>
            </a:fld>
            <a:endParaRPr lang="en-GB"/>
          </a:p>
        </p:txBody>
      </p:sp>
      <p:sp>
        <p:nvSpPr>
          <p:cNvPr id="5" name="Footer Placeholder 4">
            <a:extLst>
              <a:ext uri="{FF2B5EF4-FFF2-40B4-BE49-F238E27FC236}">
                <a16:creationId xmlns:a16="http://schemas.microsoft.com/office/drawing/2014/main" id="{19003812-6C76-41BB-A475-594A784879C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FD81588-B585-4007-B552-FBFEC2AAF9DE}"/>
              </a:ext>
            </a:extLst>
          </p:cNvPr>
          <p:cNvSpPr>
            <a:spLocks noGrp="1"/>
          </p:cNvSpPr>
          <p:nvPr>
            <p:ph type="sldNum" sz="quarter" idx="12"/>
          </p:nvPr>
        </p:nvSpPr>
        <p:spPr/>
        <p:txBody>
          <a:bodyPr/>
          <a:lstStyle/>
          <a:p>
            <a:fld id="{331E8F9A-FA61-4B1A-9645-4A222E1A523E}" type="slidenum">
              <a:rPr lang="en-GB" smtClean="0"/>
              <a:t>‹#›</a:t>
            </a:fld>
            <a:endParaRPr lang="en-GB"/>
          </a:p>
        </p:txBody>
      </p:sp>
    </p:spTree>
    <p:extLst>
      <p:ext uri="{BB962C8B-B14F-4D97-AF65-F5344CB8AC3E}">
        <p14:creationId xmlns:p14="http://schemas.microsoft.com/office/powerpoint/2010/main" val="18380217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061D3-9777-43EF-8983-DDF1A0DC5CC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7E59F4F-923D-4EB0-AFAD-FD083763FA9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0513A50-A92E-4EC4-BAC9-9375BA6C727A}"/>
              </a:ext>
            </a:extLst>
          </p:cNvPr>
          <p:cNvSpPr>
            <a:spLocks noGrp="1"/>
          </p:cNvSpPr>
          <p:nvPr>
            <p:ph type="dt" sz="half" idx="10"/>
          </p:nvPr>
        </p:nvSpPr>
        <p:spPr/>
        <p:txBody>
          <a:bodyPr/>
          <a:lstStyle/>
          <a:p>
            <a:fld id="{57776847-7D1F-41EE-9FDE-6561E8348E13}" type="datetimeFigureOut">
              <a:rPr lang="en-GB" smtClean="0"/>
              <a:t>23/07/2017</a:t>
            </a:fld>
            <a:endParaRPr lang="en-GB"/>
          </a:p>
        </p:txBody>
      </p:sp>
      <p:sp>
        <p:nvSpPr>
          <p:cNvPr id="5" name="Footer Placeholder 4">
            <a:extLst>
              <a:ext uri="{FF2B5EF4-FFF2-40B4-BE49-F238E27FC236}">
                <a16:creationId xmlns:a16="http://schemas.microsoft.com/office/drawing/2014/main" id="{9CB7BA14-3BA6-497D-9B0B-FC0587520D3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65E7FD6-24B1-467F-826E-1BFF40EC38E7}"/>
              </a:ext>
            </a:extLst>
          </p:cNvPr>
          <p:cNvSpPr>
            <a:spLocks noGrp="1"/>
          </p:cNvSpPr>
          <p:nvPr>
            <p:ph type="sldNum" sz="quarter" idx="12"/>
          </p:nvPr>
        </p:nvSpPr>
        <p:spPr/>
        <p:txBody>
          <a:bodyPr/>
          <a:lstStyle/>
          <a:p>
            <a:fld id="{331E8F9A-FA61-4B1A-9645-4A222E1A523E}" type="slidenum">
              <a:rPr lang="en-GB" smtClean="0"/>
              <a:t>‹#›</a:t>
            </a:fld>
            <a:endParaRPr lang="en-GB"/>
          </a:p>
        </p:txBody>
      </p:sp>
    </p:spTree>
    <p:extLst>
      <p:ext uri="{BB962C8B-B14F-4D97-AF65-F5344CB8AC3E}">
        <p14:creationId xmlns:p14="http://schemas.microsoft.com/office/powerpoint/2010/main" val="341443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EDF7018-A003-4CD7-82B4-AC2F8E5133F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53B922-1A21-4A6E-BA13-47EF145E930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09628D6-192A-401B-8500-B9BAF3069D0D}"/>
              </a:ext>
            </a:extLst>
          </p:cNvPr>
          <p:cNvSpPr>
            <a:spLocks noGrp="1"/>
          </p:cNvSpPr>
          <p:nvPr>
            <p:ph type="dt" sz="half" idx="10"/>
          </p:nvPr>
        </p:nvSpPr>
        <p:spPr/>
        <p:txBody>
          <a:bodyPr/>
          <a:lstStyle/>
          <a:p>
            <a:fld id="{57776847-7D1F-41EE-9FDE-6561E8348E13}" type="datetimeFigureOut">
              <a:rPr lang="en-GB" smtClean="0"/>
              <a:t>23/07/2017</a:t>
            </a:fld>
            <a:endParaRPr lang="en-GB"/>
          </a:p>
        </p:txBody>
      </p:sp>
      <p:sp>
        <p:nvSpPr>
          <p:cNvPr id="5" name="Footer Placeholder 4">
            <a:extLst>
              <a:ext uri="{FF2B5EF4-FFF2-40B4-BE49-F238E27FC236}">
                <a16:creationId xmlns:a16="http://schemas.microsoft.com/office/drawing/2014/main" id="{BA0CB5D5-F2F9-47C7-B87D-1744B2AFF44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E1F79CD-9507-467D-B838-DE202950BBDD}"/>
              </a:ext>
            </a:extLst>
          </p:cNvPr>
          <p:cNvSpPr>
            <a:spLocks noGrp="1"/>
          </p:cNvSpPr>
          <p:nvPr>
            <p:ph type="sldNum" sz="quarter" idx="12"/>
          </p:nvPr>
        </p:nvSpPr>
        <p:spPr/>
        <p:txBody>
          <a:bodyPr/>
          <a:lstStyle/>
          <a:p>
            <a:fld id="{331E8F9A-FA61-4B1A-9645-4A222E1A523E}" type="slidenum">
              <a:rPr lang="en-GB" smtClean="0"/>
              <a:t>‹#›</a:t>
            </a:fld>
            <a:endParaRPr lang="en-GB"/>
          </a:p>
        </p:txBody>
      </p:sp>
    </p:spTree>
    <p:extLst>
      <p:ext uri="{BB962C8B-B14F-4D97-AF65-F5344CB8AC3E}">
        <p14:creationId xmlns:p14="http://schemas.microsoft.com/office/powerpoint/2010/main" val="15396706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06E713-8B86-4186-90CA-A6EB7381994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37C9910-3CBE-4D6B-8D50-25B9B37B147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8A1A771-D276-4AAF-9505-6ECED67D6653}"/>
              </a:ext>
            </a:extLst>
          </p:cNvPr>
          <p:cNvSpPr>
            <a:spLocks noGrp="1"/>
          </p:cNvSpPr>
          <p:nvPr>
            <p:ph type="dt" sz="half" idx="10"/>
          </p:nvPr>
        </p:nvSpPr>
        <p:spPr/>
        <p:txBody>
          <a:bodyPr/>
          <a:lstStyle/>
          <a:p>
            <a:fld id="{57776847-7D1F-41EE-9FDE-6561E8348E13}" type="datetimeFigureOut">
              <a:rPr lang="en-GB" smtClean="0"/>
              <a:t>23/07/2017</a:t>
            </a:fld>
            <a:endParaRPr lang="en-GB"/>
          </a:p>
        </p:txBody>
      </p:sp>
      <p:sp>
        <p:nvSpPr>
          <p:cNvPr id="5" name="Footer Placeholder 4">
            <a:extLst>
              <a:ext uri="{FF2B5EF4-FFF2-40B4-BE49-F238E27FC236}">
                <a16:creationId xmlns:a16="http://schemas.microsoft.com/office/drawing/2014/main" id="{8EDB1C89-EFB8-444D-ABF3-21FEC80B8C8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AE2374E-4557-44E4-AF4A-B3E8F7BC7ED6}"/>
              </a:ext>
            </a:extLst>
          </p:cNvPr>
          <p:cNvSpPr>
            <a:spLocks noGrp="1"/>
          </p:cNvSpPr>
          <p:nvPr>
            <p:ph type="sldNum" sz="quarter" idx="12"/>
          </p:nvPr>
        </p:nvSpPr>
        <p:spPr/>
        <p:txBody>
          <a:bodyPr/>
          <a:lstStyle/>
          <a:p>
            <a:fld id="{331E8F9A-FA61-4B1A-9645-4A222E1A523E}" type="slidenum">
              <a:rPr lang="en-GB" smtClean="0"/>
              <a:t>‹#›</a:t>
            </a:fld>
            <a:endParaRPr lang="en-GB"/>
          </a:p>
        </p:txBody>
      </p:sp>
    </p:spTree>
    <p:extLst>
      <p:ext uri="{BB962C8B-B14F-4D97-AF65-F5344CB8AC3E}">
        <p14:creationId xmlns:p14="http://schemas.microsoft.com/office/powerpoint/2010/main" val="19827577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EFAF0-6EF1-4917-ADED-08242A33E67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1E7410F-8FFF-456C-BD59-01ECCB4182B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8601021A-E004-47E9-8ED7-4F9AB3C612DF}"/>
              </a:ext>
            </a:extLst>
          </p:cNvPr>
          <p:cNvSpPr>
            <a:spLocks noGrp="1"/>
          </p:cNvSpPr>
          <p:nvPr>
            <p:ph type="dt" sz="half" idx="10"/>
          </p:nvPr>
        </p:nvSpPr>
        <p:spPr/>
        <p:txBody>
          <a:bodyPr/>
          <a:lstStyle/>
          <a:p>
            <a:fld id="{57776847-7D1F-41EE-9FDE-6561E8348E13}" type="datetimeFigureOut">
              <a:rPr lang="en-GB" smtClean="0"/>
              <a:t>23/07/2017</a:t>
            </a:fld>
            <a:endParaRPr lang="en-GB"/>
          </a:p>
        </p:txBody>
      </p:sp>
      <p:sp>
        <p:nvSpPr>
          <p:cNvPr id="5" name="Footer Placeholder 4">
            <a:extLst>
              <a:ext uri="{FF2B5EF4-FFF2-40B4-BE49-F238E27FC236}">
                <a16:creationId xmlns:a16="http://schemas.microsoft.com/office/drawing/2014/main" id="{E4B9EB1A-23E5-4FAA-B8D4-467AA00780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76C081D-B120-4840-86E9-22DF52138E08}"/>
              </a:ext>
            </a:extLst>
          </p:cNvPr>
          <p:cNvSpPr>
            <a:spLocks noGrp="1"/>
          </p:cNvSpPr>
          <p:nvPr>
            <p:ph type="sldNum" sz="quarter" idx="12"/>
          </p:nvPr>
        </p:nvSpPr>
        <p:spPr/>
        <p:txBody>
          <a:bodyPr/>
          <a:lstStyle/>
          <a:p>
            <a:fld id="{331E8F9A-FA61-4B1A-9645-4A222E1A523E}" type="slidenum">
              <a:rPr lang="en-GB" smtClean="0"/>
              <a:t>‹#›</a:t>
            </a:fld>
            <a:endParaRPr lang="en-GB"/>
          </a:p>
        </p:txBody>
      </p:sp>
    </p:spTree>
    <p:extLst>
      <p:ext uri="{BB962C8B-B14F-4D97-AF65-F5344CB8AC3E}">
        <p14:creationId xmlns:p14="http://schemas.microsoft.com/office/powerpoint/2010/main" val="40650757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134F0-AF82-4E22-870F-C4FE582734F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55441A6-DCB8-48F3-8E5B-381084BCEC2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EC1F069-37A9-4309-8555-7F31AFD7C334}"/>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7A21CE6-BFD0-45F4-BF30-F1F6ACF43BB1}"/>
              </a:ext>
            </a:extLst>
          </p:cNvPr>
          <p:cNvSpPr>
            <a:spLocks noGrp="1"/>
          </p:cNvSpPr>
          <p:nvPr>
            <p:ph type="dt" sz="half" idx="10"/>
          </p:nvPr>
        </p:nvSpPr>
        <p:spPr/>
        <p:txBody>
          <a:bodyPr/>
          <a:lstStyle/>
          <a:p>
            <a:fld id="{57776847-7D1F-41EE-9FDE-6561E8348E13}" type="datetimeFigureOut">
              <a:rPr lang="en-GB" smtClean="0"/>
              <a:t>23/07/2017</a:t>
            </a:fld>
            <a:endParaRPr lang="en-GB"/>
          </a:p>
        </p:txBody>
      </p:sp>
      <p:sp>
        <p:nvSpPr>
          <p:cNvPr id="6" name="Footer Placeholder 5">
            <a:extLst>
              <a:ext uri="{FF2B5EF4-FFF2-40B4-BE49-F238E27FC236}">
                <a16:creationId xmlns:a16="http://schemas.microsoft.com/office/drawing/2014/main" id="{2FB93C9F-EEA0-4EDD-9CEC-614339245EE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7D458C2-9F42-48A6-83D0-0AED81B92FDA}"/>
              </a:ext>
            </a:extLst>
          </p:cNvPr>
          <p:cNvSpPr>
            <a:spLocks noGrp="1"/>
          </p:cNvSpPr>
          <p:nvPr>
            <p:ph type="sldNum" sz="quarter" idx="12"/>
          </p:nvPr>
        </p:nvSpPr>
        <p:spPr/>
        <p:txBody>
          <a:bodyPr/>
          <a:lstStyle/>
          <a:p>
            <a:fld id="{331E8F9A-FA61-4B1A-9645-4A222E1A523E}" type="slidenum">
              <a:rPr lang="en-GB" smtClean="0"/>
              <a:t>‹#›</a:t>
            </a:fld>
            <a:endParaRPr lang="en-GB"/>
          </a:p>
        </p:txBody>
      </p:sp>
    </p:spTree>
    <p:extLst>
      <p:ext uri="{BB962C8B-B14F-4D97-AF65-F5344CB8AC3E}">
        <p14:creationId xmlns:p14="http://schemas.microsoft.com/office/powerpoint/2010/main" val="26262334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97491A-7E4D-49FE-BEB4-B0563A57E600}"/>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6D20551-4E51-41B2-89F0-0E2B2549A59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C0A5B98-3BF1-4158-92C1-82F2DD63822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9EB5240-D9DE-404B-98FD-745B43BEDC3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04CC528-FC6E-4C18-8DF0-26AC2FF8D29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6CD4A1E-491C-4285-859A-D010B358B832}"/>
              </a:ext>
            </a:extLst>
          </p:cNvPr>
          <p:cNvSpPr>
            <a:spLocks noGrp="1"/>
          </p:cNvSpPr>
          <p:nvPr>
            <p:ph type="dt" sz="half" idx="10"/>
          </p:nvPr>
        </p:nvSpPr>
        <p:spPr/>
        <p:txBody>
          <a:bodyPr/>
          <a:lstStyle/>
          <a:p>
            <a:fld id="{57776847-7D1F-41EE-9FDE-6561E8348E13}" type="datetimeFigureOut">
              <a:rPr lang="en-GB" smtClean="0"/>
              <a:t>23/07/2017</a:t>
            </a:fld>
            <a:endParaRPr lang="en-GB"/>
          </a:p>
        </p:txBody>
      </p:sp>
      <p:sp>
        <p:nvSpPr>
          <p:cNvPr id="8" name="Footer Placeholder 7">
            <a:extLst>
              <a:ext uri="{FF2B5EF4-FFF2-40B4-BE49-F238E27FC236}">
                <a16:creationId xmlns:a16="http://schemas.microsoft.com/office/drawing/2014/main" id="{8550A61D-7061-480A-9B4D-D2A0888FDB05}"/>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F81D7E4F-A61E-4A72-A181-6460C345C86D}"/>
              </a:ext>
            </a:extLst>
          </p:cNvPr>
          <p:cNvSpPr>
            <a:spLocks noGrp="1"/>
          </p:cNvSpPr>
          <p:nvPr>
            <p:ph type="sldNum" sz="quarter" idx="12"/>
          </p:nvPr>
        </p:nvSpPr>
        <p:spPr/>
        <p:txBody>
          <a:bodyPr/>
          <a:lstStyle/>
          <a:p>
            <a:fld id="{331E8F9A-FA61-4B1A-9645-4A222E1A523E}" type="slidenum">
              <a:rPr lang="en-GB" smtClean="0"/>
              <a:t>‹#›</a:t>
            </a:fld>
            <a:endParaRPr lang="en-GB"/>
          </a:p>
        </p:txBody>
      </p:sp>
    </p:spTree>
    <p:extLst>
      <p:ext uri="{BB962C8B-B14F-4D97-AF65-F5344CB8AC3E}">
        <p14:creationId xmlns:p14="http://schemas.microsoft.com/office/powerpoint/2010/main" val="24416002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7DB9C-8CBE-4365-B3A5-D9F8B4EC2A35}"/>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38433AF-28F3-40BE-8FAD-973205BEFA55}"/>
              </a:ext>
            </a:extLst>
          </p:cNvPr>
          <p:cNvSpPr>
            <a:spLocks noGrp="1"/>
          </p:cNvSpPr>
          <p:nvPr>
            <p:ph type="dt" sz="half" idx="10"/>
          </p:nvPr>
        </p:nvSpPr>
        <p:spPr/>
        <p:txBody>
          <a:bodyPr/>
          <a:lstStyle/>
          <a:p>
            <a:fld id="{57776847-7D1F-41EE-9FDE-6561E8348E13}" type="datetimeFigureOut">
              <a:rPr lang="en-GB" smtClean="0"/>
              <a:t>23/07/2017</a:t>
            </a:fld>
            <a:endParaRPr lang="en-GB"/>
          </a:p>
        </p:txBody>
      </p:sp>
      <p:sp>
        <p:nvSpPr>
          <p:cNvPr id="4" name="Footer Placeholder 3">
            <a:extLst>
              <a:ext uri="{FF2B5EF4-FFF2-40B4-BE49-F238E27FC236}">
                <a16:creationId xmlns:a16="http://schemas.microsoft.com/office/drawing/2014/main" id="{6E0E8D2A-16BD-4A9E-8E92-BBA293DEBBE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5E63216D-2D80-4338-BABE-32A67AA10D80}"/>
              </a:ext>
            </a:extLst>
          </p:cNvPr>
          <p:cNvSpPr>
            <a:spLocks noGrp="1"/>
          </p:cNvSpPr>
          <p:nvPr>
            <p:ph type="sldNum" sz="quarter" idx="12"/>
          </p:nvPr>
        </p:nvSpPr>
        <p:spPr/>
        <p:txBody>
          <a:bodyPr/>
          <a:lstStyle/>
          <a:p>
            <a:fld id="{331E8F9A-FA61-4B1A-9645-4A222E1A523E}" type="slidenum">
              <a:rPr lang="en-GB" smtClean="0"/>
              <a:t>‹#›</a:t>
            </a:fld>
            <a:endParaRPr lang="en-GB"/>
          </a:p>
        </p:txBody>
      </p:sp>
    </p:spTree>
    <p:extLst>
      <p:ext uri="{BB962C8B-B14F-4D97-AF65-F5344CB8AC3E}">
        <p14:creationId xmlns:p14="http://schemas.microsoft.com/office/powerpoint/2010/main" val="3699606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B6DC000-97CB-4226-9F45-56A6CBAE1011}"/>
              </a:ext>
            </a:extLst>
          </p:cNvPr>
          <p:cNvSpPr>
            <a:spLocks noGrp="1"/>
          </p:cNvSpPr>
          <p:nvPr>
            <p:ph type="dt" sz="half" idx="10"/>
          </p:nvPr>
        </p:nvSpPr>
        <p:spPr/>
        <p:txBody>
          <a:bodyPr/>
          <a:lstStyle/>
          <a:p>
            <a:fld id="{57776847-7D1F-41EE-9FDE-6561E8348E13}" type="datetimeFigureOut">
              <a:rPr lang="en-GB" smtClean="0"/>
              <a:t>23/07/2017</a:t>
            </a:fld>
            <a:endParaRPr lang="en-GB"/>
          </a:p>
        </p:txBody>
      </p:sp>
      <p:sp>
        <p:nvSpPr>
          <p:cNvPr id="3" name="Footer Placeholder 2">
            <a:extLst>
              <a:ext uri="{FF2B5EF4-FFF2-40B4-BE49-F238E27FC236}">
                <a16:creationId xmlns:a16="http://schemas.microsoft.com/office/drawing/2014/main" id="{7D3E03DB-72EC-45B5-9451-DF86A9DA968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C7CF1826-B697-42B8-B5CF-EF624172F2B0}"/>
              </a:ext>
            </a:extLst>
          </p:cNvPr>
          <p:cNvSpPr>
            <a:spLocks noGrp="1"/>
          </p:cNvSpPr>
          <p:nvPr>
            <p:ph type="sldNum" sz="quarter" idx="12"/>
          </p:nvPr>
        </p:nvSpPr>
        <p:spPr/>
        <p:txBody>
          <a:bodyPr/>
          <a:lstStyle/>
          <a:p>
            <a:fld id="{331E8F9A-FA61-4B1A-9645-4A222E1A523E}" type="slidenum">
              <a:rPr lang="en-GB" smtClean="0"/>
              <a:t>‹#›</a:t>
            </a:fld>
            <a:endParaRPr lang="en-GB"/>
          </a:p>
        </p:txBody>
      </p:sp>
    </p:spTree>
    <p:extLst>
      <p:ext uri="{BB962C8B-B14F-4D97-AF65-F5344CB8AC3E}">
        <p14:creationId xmlns:p14="http://schemas.microsoft.com/office/powerpoint/2010/main" val="21323127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8842BD-1965-4347-B64E-F209D15438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599214A-61DC-43F3-AF21-A36EA3478E9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DC0F6B76-B91F-4E93-AFB4-41EED2D844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CB23444-7E48-4F40-B84C-92A8499E3FAF}"/>
              </a:ext>
            </a:extLst>
          </p:cNvPr>
          <p:cNvSpPr>
            <a:spLocks noGrp="1"/>
          </p:cNvSpPr>
          <p:nvPr>
            <p:ph type="dt" sz="half" idx="10"/>
          </p:nvPr>
        </p:nvSpPr>
        <p:spPr/>
        <p:txBody>
          <a:bodyPr/>
          <a:lstStyle/>
          <a:p>
            <a:fld id="{57776847-7D1F-41EE-9FDE-6561E8348E13}" type="datetimeFigureOut">
              <a:rPr lang="en-GB" smtClean="0"/>
              <a:t>23/07/2017</a:t>
            </a:fld>
            <a:endParaRPr lang="en-GB"/>
          </a:p>
        </p:txBody>
      </p:sp>
      <p:sp>
        <p:nvSpPr>
          <p:cNvPr id="6" name="Footer Placeholder 5">
            <a:extLst>
              <a:ext uri="{FF2B5EF4-FFF2-40B4-BE49-F238E27FC236}">
                <a16:creationId xmlns:a16="http://schemas.microsoft.com/office/drawing/2014/main" id="{0CC15642-5BBA-480F-87F3-F612AA2ED40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3FB42D1-18E6-4D47-8B44-58B5DD5BCFFE}"/>
              </a:ext>
            </a:extLst>
          </p:cNvPr>
          <p:cNvSpPr>
            <a:spLocks noGrp="1"/>
          </p:cNvSpPr>
          <p:nvPr>
            <p:ph type="sldNum" sz="quarter" idx="12"/>
          </p:nvPr>
        </p:nvSpPr>
        <p:spPr/>
        <p:txBody>
          <a:bodyPr/>
          <a:lstStyle/>
          <a:p>
            <a:fld id="{331E8F9A-FA61-4B1A-9645-4A222E1A523E}" type="slidenum">
              <a:rPr lang="en-GB" smtClean="0"/>
              <a:t>‹#›</a:t>
            </a:fld>
            <a:endParaRPr lang="en-GB"/>
          </a:p>
        </p:txBody>
      </p:sp>
    </p:spTree>
    <p:extLst>
      <p:ext uri="{BB962C8B-B14F-4D97-AF65-F5344CB8AC3E}">
        <p14:creationId xmlns:p14="http://schemas.microsoft.com/office/powerpoint/2010/main" val="9366840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059F4-2D88-416F-9F94-6020C48589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7435E18-A23E-4B94-AE82-35B518394E6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34280BA-8C91-418E-8592-33BDB09778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F137143-5CBB-4EED-9751-D4C3277B9E20}"/>
              </a:ext>
            </a:extLst>
          </p:cNvPr>
          <p:cNvSpPr>
            <a:spLocks noGrp="1"/>
          </p:cNvSpPr>
          <p:nvPr>
            <p:ph type="dt" sz="half" idx="10"/>
          </p:nvPr>
        </p:nvSpPr>
        <p:spPr/>
        <p:txBody>
          <a:bodyPr/>
          <a:lstStyle/>
          <a:p>
            <a:fld id="{57776847-7D1F-41EE-9FDE-6561E8348E13}" type="datetimeFigureOut">
              <a:rPr lang="en-GB" smtClean="0"/>
              <a:t>23/07/2017</a:t>
            </a:fld>
            <a:endParaRPr lang="en-GB"/>
          </a:p>
        </p:txBody>
      </p:sp>
      <p:sp>
        <p:nvSpPr>
          <p:cNvPr id="6" name="Footer Placeholder 5">
            <a:extLst>
              <a:ext uri="{FF2B5EF4-FFF2-40B4-BE49-F238E27FC236}">
                <a16:creationId xmlns:a16="http://schemas.microsoft.com/office/drawing/2014/main" id="{92F3CC33-D4E5-4D7F-AED1-ECD17693EF9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C8E3421-1BFD-4B7E-8B48-09E0760E9361}"/>
              </a:ext>
            </a:extLst>
          </p:cNvPr>
          <p:cNvSpPr>
            <a:spLocks noGrp="1"/>
          </p:cNvSpPr>
          <p:nvPr>
            <p:ph type="sldNum" sz="quarter" idx="12"/>
          </p:nvPr>
        </p:nvSpPr>
        <p:spPr/>
        <p:txBody>
          <a:bodyPr/>
          <a:lstStyle/>
          <a:p>
            <a:fld id="{331E8F9A-FA61-4B1A-9645-4A222E1A523E}" type="slidenum">
              <a:rPr lang="en-GB" smtClean="0"/>
              <a:t>‹#›</a:t>
            </a:fld>
            <a:endParaRPr lang="en-GB"/>
          </a:p>
        </p:txBody>
      </p:sp>
    </p:spTree>
    <p:extLst>
      <p:ext uri="{BB962C8B-B14F-4D97-AF65-F5344CB8AC3E}">
        <p14:creationId xmlns:p14="http://schemas.microsoft.com/office/powerpoint/2010/main" val="40862919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D1DAC9-4DF3-41B0-BD7F-ED56A96BB5B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4E722C9-3C72-4014-B195-46A9161B521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0275905-1FC5-4274-A86A-9B360F21FEC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776847-7D1F-41EE-9FDE-6561E8348E13}" type="datetimeFigureOut">
              <a:rPr lang="en-GB" smtClean="0"/>
              <a:t>23/07/2017</a:t>
            </a:fld>
            <a:endParaRPr lang="en-GB"/>
          </a:p>
        </p:txBody>
      </p:sp>
      <p:sp>
        <p:nvSpPr>
          <p:cNvPr id="5" name="Footer Placeholder 4">
            <a:extLst>
              <a:ext uri="{FF2B5EF4-FFF2-40B4-BE49-F238E27FC236}">
                <a16:creationId xmlns:a16="http://schemas.microsoft.com/office/drawing/2014/main" id="{E57CEA86-9ABA-4CD2-9369-5E73586DB97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9753EA10-9D79-4D7D-A31E-ED1A6B33B3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1E8F9A-FA61-4B1A-9645-4A222E1A523E}" type="slidenum">
              <a:rPr lang="en-GB" smtClean="0"/>
              <a:t>‹#›</a:t>
            </a:fld>
            <a:endParaRPr lang="en-GB"/>
          </a:p>
        </p:txBody>
      </p:sp>
    </p:spTree>
    <p:extLst>
      <p:ext uri="{BB962C8B-B14F-4D97-AF65-F5344CB8AC3E}">
        <p14:creationId xmlns:p14="http://schemas.microsoft.com/office/powerpoint/2010/main" val="36230545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79DAE-69E4-44A1-911F-127FE9D3D43B}"/>
              </a:ext>
            </a:extLst>
          </p:cNvPr>
          <p:cNvSpPr>
            <a:spLocks noGrp="1"/>
          </p:cNvSpPr>
          <p:nvPr>
            <p:ph type="ctrTitle"/>
          </p:nvPr>
        </p:nvSpPr>
        <p:spPr/>
        <p:txBody>
          <a:bodyPr/>
          <a:lstStyle/>
          <a:p>
            <a:endParaRPr lang="en-GB"/>
          </a:p>
        </p:txBody>
      </p:sp>
      <p:sp>
        <p:nvSpPr>
          <p:cNvPr id="3" name="Subtitle 2">
            <a:extLst>
              <a:ext uri="{FF2B5EF4-FFF2-40B4-BE49-F238E27FC236}">
                <a16:creationId xmlns:a16="http://schemas.microsoft.com/office/drawing/2014/main" id="{F743C3BF-1AFD-4B83-B8FD-7B26A41265F4}"/>
              </a:ext>
            </a:extLst>
          </p:cNvPr>
          <p:cNvSpPr>
            <a:spLocks noGrp="1"/>
          </p:cNvSpPr>
          <p:nvPr>
            <p:ph type="subTitle" idx="1"/>
          </p:nvPr>
        </p:nvSpPr>
        <p:spPr/>
        <p:txBody>
          <a:bodyPr/>
          <a:lstStyle/>
          <a:p>
            <a:endParaRPr lang="en-GB"/>
          </a:p>
        </p:txBody>
      </p:sp>
      <p:pic>
        <p:nvPicPr>
          <p:cNvPr id="5" name="Picture 4" descr="A close up of a sign&#10;&#10;Description generated with high confidence">
            <a:extLst>
              <a:ext uri="{FF2B5EF4-FFF2-40B4-BE49-F238E27FC236}">
                <a16:creationId xmlns:a16="http://schemas.microsoft.com/office/drawing/2014/main" id="{1315BE83-C652-4C7F-A3D2-30D034D9CC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979106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2419008"/>
            <a:ext cx="10515600" cy="1325563"/>
          </a:xfrm>
        </p:spPr>
        <p:txBody>
          <a:bodyPr>
            <a:noAutofit/>
          </a:bodyPr>
          <a:lstStyle/>
          <a:p>
            <a:r>
              <a:rPr lang="en-GB" sz="5400" b="1" dirty="0">
                <a:latin typeface="+mn-lt"/>
              </a:rPr>
              <a:t>Bacteria are only visible through a microscope. A million food poisoning bacteria can fit on the head of a pin.</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18563950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What does ‘use by’ mean on a food label</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A0954D5F-9428-430F-AE29-E09F11D518EB}"/>
              </a:ext>
            </a:extLst>
          </p:cNvPr>
          <p:cNvSpPr txBox="1"/>
          <p:nvPr/>
        </p:nvSpPr>
        <p:spPr>
          <a:xfrm>
            <a:off x="914400" y="2187524"/>
            <a:ext cx="8161020" cy="3970318"/>
          </a:xfrm>
          <a:prstGeom prst="rect">
            <a:avLst/>
          </a:prstGeom>
          <a:noFill/>
        </p:spPr>
        <p:txBody>
          <a:bodyPr wrap="square" rtlCol="0">
            <a:spAutoFit/>
          </a:bodyPr>
          <a:lstStyle/>
          <a:p>
            <a:pPr marL="342900" indent="-342900">
              <a:buFont typeface="+mj-lt"/>
              <a:buAutoNum type="alphaUcPeriod"/>
            </a:pPr>
            <a:r>
              <a:rPr lang="en-GB" sz="3600" b="1" dirty="0"/>
              <a:t>   Only eat after this date</a:t>
            </a:r>
          </a:p>
          <a:p>
            <a:pPr marL="342900" indent="-342900">
              <a:buFont typeface="+mj-lt"/>
              <a:buAutoNum type="alphaUcPeriod"/>
            </a:pPr>
            <a:r>
              <a:rPr lang="en-GB" sz="3600" b="1" dirty="0"/>
              <a:t>   The food can only be eaten on  this  	date</a:t>
            </a:r>
          </a:p>
          <a:p>
            <a:pPr marL="342900" indent="-342900">
              <a:buFont typeface="+mj-lt"/>
              <a:buAutoNum type="alphaUcPeriod"/>
            </a:pPr>
            <a:r>
              <a:rPr lang="en-GB" sz="3600" b="1" dirty="0"/>
              <a:t>   The food is safe to eat on or before 	this date</a:t>
            </a:r>
          </a:p>
          <a:p>
            <a:pPr marL="342900" indent="-342900">
              <a:buFont typeface="+mj-lt"/>
              <a:buAutoNum type="alphaUcPeriod"/>
            </a:pPr>
            <a:r>
              <a:rPr lang="en-GB" sz="3600" b="1" dirty="0"/>
              <a:t>   The food will not be at its best after 	this date</a:t>
            </a:r>
          </a:p>
        </p:txBody>
      </p:sp>
    </p:spTree>
    <p:extLst>
      <p:ext uri="{BB962C8B-B14F-4D97-AF65-F5344CB8AC3E}">
        <p14:creationId xmlns:p14="http://schemas.microsoft.com/office/powerpoint/2010/main" val="339276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What does ‘use by’ mean on a food label</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A0954D5F-9428-430F-AE29-E09F11D518EB}"/>
              </a:ext>
            </a:extLst>
          </p:cNvPr>
          <p:cNvSpPr txBox="1"/>
          <p:nvPr/>
        </p:nvSpPr>
        <p:spPr>
          <a:xfrm>
            <a:off x="914400" y="2187524"/>
            <a:ext cx="8161020" cy="3416320"/>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endPar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R="0" lvl="0" algn="l" defTabSz="914400" rtl="0" eaLnBrk="1" fontAlgn="auto" latinLnBrk="0" hangingPunct="1">
              <a:lnSpc>
                <a:spcPct val="100000"/>
              </a:lnSpc>
              <a:spcBef>
                <a:spcPts val="0"/>
              </a:spcBef>
              <a:spcAft>
                <a:spcPts val="0"/>
              </a:spcAft>
              <a:buClrTx/>
              <a:buSzTx/>
              <a:tabLst/>
              <a:defRPr/>
            </a:pPr>
            <a:endParaRPr lang="en-GB" sz="3600" b="1" dirty="0">
              <a:solidFill>
                <a:prstClr val="black"/>
              </a:solidFill>
              <a:latin typeface="Calibri" panose="020F0502020204030204"/>
            </a:endParaRPr>
          </a:p>
          <a:p>
            <a:pPr marR="0" lvl="0" algn="l" defTabSz="914400" rtl="0" eaLnBrk="1" fontAlgn="auto" latinLnBrk="0" hangingPunct="1">
              <a:lnSpc>
                <a:spcPct val="100000"/>
              </a:lnSpc>
              <a:spcBef>
                <a:spcPts val="0"/>
              </a:spcBef>
              <a:spcAft>
                <a:spcPts val="0"/>
              </a:spcAft>
              <a:buClrTx/>
              <a:buSzTx/>
              <a:tabLst/>
              <a:defRPr/>
            </a:pPr>
            <a:r>
              <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R="0" lvl="0" algn="l" defTabSz="914400" rtl="0" eaLnBrk="1" fontAlgn="auto" latinLnBrk="0" hangingPunct="1">
              <a:lnSpc>
                <a:spcPct val="100000"/>
              </a:lnSpc>
              <a:spcBef>
                <a:spcPts val="0"/>
              </a:spcBef>
              <a:spcAft>
                <a:spcPts val="0"/>
              </a:spcAft>
              <a:buClrTx/>
              <a:buSzTx/>
              <a:tabLst/>
              <a:defRPr/>
            </a:pPr>
            <a:r>
              <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rPr>
              <a:t>C.     The food is safe to eat on or before 	this date</a:t>
            </a:r>
          </a:p>
          <a:p>
            <a:pPr marR="0" lvl="0" algn="l" defTabSz="914400" rtl="0" eaLnBrk="1" fontAlgn="auto" latinLnBrk="0" hangingPunct="1">
              <a:lnSpc>
                <a:spcPct val="100000"/>
              </a:lnSpc>
              <a:spcBef>
                <a:spcPts val="0"/>
              </a:spcBef>
              <a:spcAft>
                <a:spcPts val="0"/>
              </a:spcAft>
              <a:buClrTx/>
              <a:buSzTx/>
              <a:tabLst/>
              <a:defRPr/>
            </a:pPr>
            <a:endPar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4827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2193929"/>
            <a:ext cx="10515600" cy="1325563"/>
          </a:xfrm>
        </p:spPr>
        <p:txBody>
          <a:bodyPr>
            <a:noAutofit/>
          </a:bodyPr>
          <a:lstStyle/>
          <a:p>
            <a:r>
              <a:rPr lang="en-GB" sz="4800" b="1" dirty="0">
                <a:latin typeface="+mn-lt"/>
              </a:rPr>
              <a:t>‘Use by’ date is about safety and the most important date to remember! Foods can be eaten, (and most can be frozen) up until the use by date but not after.</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35951115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What temperature should your fridge be?</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752514F8-D4F0-41D5-9402-5FF1CAEEC8B7}"/>
              </a:ext>
            </a:extLst>
          </p:cNvPr>
          <p:cNvSpPr txBox="1"/>
          <p:nvPr/>
        </p:nvSpPr>
        <p:spPr>
          <a:xfrm>
            <a:off x="868680" y="2217420"/>
            <a:ext cx="8229600" cy="2800767"/>
          </a:xfrm>
          <a:prstGeom prst="rect">
            <a:avLst/>
          </a:prstGeom>
          <a:noFill/>
        </p:spPr>
        <p:txBody>
          <a:bodyPr wrap="square" rtlCol="0">
            <a:spAutoFit/>
          </a:bodyPr>
          <a:lstStyle/>
          <a:p>
            <a:pPr marL="342900" indent="-342900">
              <a:buFont typeface="+mj-lt"/>
              <a:buAutoNum type="alphaUcPeriod"/>
            </a:pPr>
            <a:r>
              <a:rPr lang="en-GB" sz="4400" b="1" dirty="0"/>
              <a:t>   10°C – 15</a:t>
            </a:r>
            <a:r>
              <a:rPr lang="en-GB" sz="4400" b="1" dirty="0">
                <a:solidFill>
                  <a:prstClr val="black"/>
                </a:solidFill>
              </a:rPr>
              <a:t>°C</a:t>
            </a:r>
            <a:endParaRPr lang="en-GB" sz="4400" b="1" dirty="0"/>
          </a:p>
          <a:p>
            <a:pPr marL="342900" indent="-342900">
              <a:buFont typeface="+mj-lt"/>
              <a:buAutoNum type="alphaUcPeriod"/>
            </a:pPr>
            <a:r>
              <a:rPr lang="en-GB" sz="4400" b="1" dirty="0"/>
              <a:t>   15</a:t>
            </a:r>
            <a:r>
              <a:rPr lang="en-GB" sz="4400" b="1" dirty="0">
                <a:solidFill>
                  <a:prstClr val="black"/>
                </a:solidFill>
              </a:rPr>
              <a:t>°</a:t>
            </a:r>
            <a:r>
              <a:rPr lang="en-GB" sz="4400" b="1" dirty="0"/>
              <a:t>C – 20</a:t>
            </a:r>
            <a:r>
              <a:rPr lang="en-GB" sz="4400" b="1" dirty="0">
                <a:solidFill>
                  <a:prstClr val="black"/>
                </a:solidFill>
              </a:rPr>
              <a:t>°</a:t>
            </a:r>
            <a:r>
              <a:rPr lang="en-GB" sz="4400" b="1" dirty="0"/>
              <a:t>C </a:t>
            </a:r>
          </a:p>
          <a:p>
            <a:pPr marL="342900" indent="-342900">
              <a:buFont typeface="+mj-lt"/>
              <a:buAutoNum type="alphaUcPeriod"/>
            </a:pPr>
            <a:r>
              <a:rPr lang="en-GB" sz="4400" b="1" dirty="0"/>
              <a:t>   0</a:t>
            </a:r>
            <a:r>
              <a:rPr lang="en-GB" sz="4400" b="1" dirty="0">
                <a:solidFill>
                  <a:prstClr val="black"/>
                </a:solidFill>
              </a:rPr>
              <a:t>°</a:t>
            </a:r>
            <a:r>
              <a:rPr lang="en-GB" sz="4400" b="1" dirty="0"/>
              <a:t>C– 5</a:t>
            </a:r>
            <a:r>
              <a:rPr lang="en-GB" sz="4400" b="1" dirty="0">
                <a:solidFill>
                  <a:prstClr val="black"/>
                </a:solidFill>
              </a:rPr>
              <a:t>°</a:t>
            </a:r>
            <a:r>
              <a:rPr lang="en-GB" sz="4400" b="1" dirty="0"/>
              <a:t>C</a:t>
            </a:r>
          </a:p>
          <a:p>
            <a:pPr marL="342900" indent="-342900">
              <a:buFont typeface="+mj-lt"/>
              <a:buAutoNum type="alphaUcPeriod"/>
            </a:pPr>
            <a:r>
              <a:rPr lang="en-GB" sz="4400" b="1" dirty="0"/>
              <a:t>   100</a:t>
            </a:r>
            <a:r>
              <a:rPr lang="en-GB" sz="4400" b="1" dirty="0">
                <a:solidFill>
                  <a:prstClr val="black"/>
                </a:solidFill>
              </a:rPr>
              <a:t>°</a:t>
            </a:r>
            <a:r>
              <a:rPr lang="en-GB" sz="4400" b="1" dirty="0"/>
              <a:t>C</a:t>
            </a:r>
          </a:p>
        </p:txBody>
      </p:sp>
    </p:spTree>
    <p:extLst>
      <p:ext uri="{BB962C8B-B14F-4D97-AF65-F5344CB8AC3E}">
        <p14:creationId xmlns:p14="http://schemas.microsoft.com/office/powerpoint/2010/main" val="1834300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What temperature should your fridge be?</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752514F8-D4F0-41D5-9402-5FF1CAEEC8B7}"/>
              </a:ext>
            </a:extLst>
          </p:cNvPr>
          <p:cNvSpPr txBox="1"/>
          <p:nvPr/>
        </p:nvSpPr>
        <p:spPr>
          <a:xfrm>
            <a:off x="868680" y="2217420"/>
            <a:ext cx="8229600" cy="2800767"/>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endPar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R="0" lvl="0" algn="l" defTabSz="914400" rtl="0" eaLnBrk="1" fontAlgn="auto" latinLnBrk="0" hangingPunct="1">
              <a:lnSpc>
                <a:spcPct val="100000"/>
              </a:lnSpc>
              <a:spcBef>
                <a:spcPts val="0"/>
              </a:spcBef>
              <a:spcAft>
                <a:spcPts val="0"/>
              </a:spcAft>
              <a:buClrTx/>
              <a:buSzTx/>
              <a:tabLst/>
              <a:defRPr/>
            </a:pPr>
            <a:r>
              <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R="0" lvl="0" algn="l" defTabSz="914400" rtl="0" eaLnBrk="1" fontAlgn="auto" latinLnBrk="0" hangingPunct="1">
              <a:lnSpc>
                <a:spcPct val="100000"/>
              </a:lnSpc>
              <a:spcBef>
                <a:spcPts val="0"/>
              </a:spcBef>
              <a:spcAft>
                <a:spcPts val="0"/>
              </a:spcAft>
              <a:buClrTx/>
              <a:buSzTx/>
              <a:tabLst/>
              <a:defRPr/>
            </a:pPr>
            <a:r>
              <a:rPr kumimoji="0" lang="en-GB" sz="4400" b="1" i="0" u="none" strike="noStrike" kern="1200" cap="none" spc="0" normalizeH="0" baseline="0" noProof="0">
                <a:ln>
                  <a:noFill/>
                </a:ln>
                <a:solidFill>
                  <a:prstClr val="black"/>
                </a:solidFill>
                <a:effectLst/>
                <a:uLnTx/>
                <a:uFillTx/>
                <a:latin typeface="Calibri" panose="020F0502020204030204"/>
                <a:ea typeface="+mn-ea"/>
                <a:cs typeface="+mn-cs"/>
              </a:rPr>
              <a:t>C.   </a:t>
            </a:r>
            <a:r>
              <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rPr>
              <a:t>0°C– 5°C</a:t>
            </a:r>
          </a:p>
          <a:p>
            <a:pPr marR="0" lvl="0" algn="l" defTabSz="914400" rtl="0" eaLnBrk="1" fontAlgn="auto" latinLnBrk="0" hangingPunct="1">
              <a:lnSpc>
                <a:spcPct val="100000"/>
              </a:lnSpc>
              <a:spcBef>
                <a:spcPts val="0"/>
              </a:spcBef>
              <a:spcAft>
                <a:spcPts val="0"/>
              </a:spcAft>
              <a:buClrTx/>
              <a:buSzTx/>
              <a:tabLst/>
              <a:defRPr/>
            </a:pPr>
            <a:endPar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5367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100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2208000"/>
            <a:ext cx="10515600" cy="1325563"/>
          </a:xfrm>
        </p:spPr>
        <p:txBody>
          <a:bodyPr>
            <a:noAutofit/>
          </a:bodyPr>
          <a:lstStyle/>
          <a:p>
            <a:r>
              <a:rPr lang="en-GB" sz="5400" b="1" dirty="0">
                <a:latin typeface="+mn-lt"/>
              </a:rPr>
              <a:t>Keeping your fridge between 0</a:t>
            </a:r>
            <a:r>
              <a:rPr lang="en-GB" sz="5400" b="1" dirty="0">
                <a:solidFill>
                  <a:prstClr val="black"/>
                </a:solidFill>
                <a:latin typeface="+mn-lt"/>
                <a:ea typeface="+mn-ea"/>
                <a:cs typeface="+mn-cs"/>
              </a:rPr>
              <a:t>°</a:t>
            </a:r>
            <a:r>
              <a:rPr lang="en-GB" sz="5400" b="1" dirty="0">
                <a:latin typeface="+mn-lt"/>
              </a:rPr>
              <a:t>C and 5</a:t>
            </a:r>
            <a:r>
              <a:rPr lang="en-GB" sz="5400" b="1" dirty="0">
                <a:solidFill>
                  <a:prstClr val="black"/>
                </a:solidFill>
                <a:latin typeface="+mn-lt"/>
                <a:ea typeface="+mn-ea"/>
                <a:cs typeface="+mn-cs"/>
              </a:rPr>
              <a:t>°</a:t>
            </a:r>
            <a:r>
              <a:rPr lang="en-GB" sz="5400" b="1" dirty="0">
                <a:latin typeface="+mn-lt"/>
              </a:rPr>
              <a:t>C will slow down the growth of bacteria and keep food safe until its use by date, but not after</a:t>
            </a:r>
            <a:r>
              <a:rPr lang="en-GB" sz="5400" b="1" dirty="0"/>
              <a:t>.</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Rectangle 2">
            <a:extLst>
              <a:ext uri="{FF2B5EF4-FFF2-40B4-BE49-F238E27FC236}">
                <a16:creationId xmlns:a16="http://schemas.microsoft.com/office/drawing/2014/main" id="{2CCF60C5-855A-4CA1-BBFB-91E746607D24}"/>
              </a:ext>
            </a:extLst>
          </p:cNvPr>
          <p:cNvSpPr/>
          <p:nvPr/>
        </p:nvSpPr>
        <p:spPr>
          <a:xfrm>
            <a:off x="5964393" y="3244334"/>
            <a:ext cx="263214" cy="369332"/>
          </a:xfrm>
          <a:prstGeom prst="rect">
            <a:avLst/>
          </a:prstGeom>
        </p:spPr>
        <p:txBody>
          <a:bodyPr wrap="none">
            <a:spAutoFit/>
          </a:bodyPr>
          <a:lstStyle/>
          <a:p>
            <a:r>
              <a:rPr lang="en-GB" b="1" dirty="0">
                <a:solidFill>
                  <a:prstClr val="black"/>
                </a:solidFill>
              </a:rPr>
              <a:t>°</a:t>
            </a:r>
            <a:endParaRPr lang="en-GB" dirty="0"/>
          </a:p>
        </p:txBody>
      </p:sp>
    </p:spTree>
    <p:extLst>
      <p:ext uri="{BB962C8B-B14F-4D97-AF65-F5344CB8AC3E}">
        <p14:creationId xmlns:p14="http://schemas.microsoft.com/office/powerpoint/2010/main" val="39065777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You’ve used half a tin of beans, what should you do with the remainder?</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1A9F92DB-2F0B-4949-8F7C-597553DA1CA2}"/>
              </a:ext>
            </a:extLst>
          </p:cNvPr>
          <p:cNvSpPr txBox="1"/>
          <p:nvPr/>
        </p:nvSpPr>
        <p:spPr>
          <a:xfrm>
            <a:off x="838199" y="2243796"/>
            <a:ext cx="9009185" cy="3170099"/>
          </a:xfrm>
          <a:prstGeom prst="rect">
            <a:avLst/>
          </a:prstGeom>
          <a:noFill/>
        </p:spPr>
        <p:txBody>
          <a:bodyPr wrap="square" rtlCol="0">
            <a:spAutoFit/>
          </a:bodyPr>
          <a:lstStyle/>
          <a:p>
            <a:pPr marL="342900" indent="-342900">
              <a:buFont typeface="+mj-lt"/>
              <a:buAutoNum type="alphaUcPeriod"/>
            </a:pPr>
            <a:r>
              <a:rPr lang="en-GB" sz="4000" b="1" dirty="0"/>
              <a:t>   Put the tin in the fridge</a:t>
            </a:r>
          </a:p>
          <a:p>
            <a:pPr marL="342900" indent="-342900">
              <a:buFont typeface="+mj-lt"/>
              <a:buAutoNum type="alphaUcPeriod"/>
            </a:pPr>
            <a:r>
              <a:rPr lang="en-GB" sz="4000" b="1" dirty="0"/>
              <a:t>   Put it back in the cupboard</a:t>
            </a:r>
          </a:p>
          <a:p>
            <a:pPr marL="342900" indent="-342900">
              <a:buFont typeface="+mj-lt"/>
              <a:buAutoNum type="alphaUcPeriod"/>
            </a:pPr>
            <a:r>
              <a:rPr lang="en-GB" sz="4000" b="1" dirty="0"/>
              <a:t>   Give it to the dog</a:t>
            </a:r>
          </a:p>
          <a:p>
            <a:pPr marL="342900" indent="-342900">
              <a:buFont typeface="+mj-lt"/>
              <a:buAutoNum type="alphaUcPeriod"/>
            </a:pPr>
            <a:r>
              <a:rPr lang="en-GB" sz="4000" b="1" dirty="0"/>
              <a:t>   Empty it into a plastic container,   	cover and put in the fridge</a:t>
            </a:r>
          </a:p>
        </p:txBody>
      </p:sp>
    </p:spTree>
    <p:extLst>
      <p:ext uri="{BB962C8B-B14F-4D97-AF65-F5344CB8AC3E}">
        <p14:creationId xmlns:p14="http://schemas.microsoft.com/office/powerpoint/2010/main" val="3986659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You’ve used half a tin of beans, what should you do with the remainder?</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1A9F92DB-2F0B-4949-8F7C-597553DA1CA2}"/>
              </a:ext>
            </a:extLst>
          </p:cNvPr>
          <p:cNvSpPr txBox="1"/>
          <p:nvPr/>
        </p:nvSpPr>
        <p:spPr>
          <a:xfrm>
            <a:off x="838199" y="2243796"/>
            <a:ext cx="9009185" cy="3170099"/>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endParaRPr kumimoji="0" lang="en-GB" sz="40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endParaRPr kumimoji="0" lang="en-GB" sz="40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endParaRPr kumimoji="0" lang="en-GB" sz="40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R="0" lvl="0" algn="l" defTabSz="914400" rtl="0" eaLnBrk="1" fontAlgn="auto" latinLnBrk="0" hangingPunct="1">
              <a:lnSpc>
                <a:spcPct val="100000"/>
              </a:lnSpc>
              <a:spcBef>
                <a:spcPts val="0"/>
              </a:spcBef>
              <a:spcAft>
                <a:spcPts val="0"/>
              </a:spcAft>
              <a:buClrTx/>
              <a:buSzTx/>
              <a:tabLst/>
              <a:defRPr/>
            </a:pPr>
            <a:r>
              <a:rPr lang="en-GB" sz="4000" b="1" dirty="0">
                <a:solidFill>
                  <a:prstClr val="black"/>
                </a:solidFill>
                <a:latin typeface="Calibri" panose="020F0502020204030204"/>
              </a:rPr>
              <a:t>D.    </a:t>
            </a:r>
            <a:r>
              <a:rPr kumimoji="0" lang="en-GB" sz="4000" b="1" i="0" u="none" strike="noStrike" kern="1200" cap="none" spc="0" normalizeH="0" baseline="0" noProof="0" dirty="0">
                <a:ln>
                  <a:noFill/>
                </a:ln>
                <a:solidFill>
                  <a:prstClr val="black"/>
                </a:solidFill>
                <a:effectLst/>
                <a:uLnTx/>
                <a:uFillTx/>
                <a:latin typeface="Calibri" panose="020F0502020204030204"/>
                <a:ea typeface="+mn-ea"/>
                <a:cs typeface="+mn-cs"/>
              </a:rPr>
              <a:t>Empty it into a plastic container,   	cover and put in the fridge</a:t>
            </a:r>
          </a:p>
        </p:txBody>
      </p:sp>
    </p:spTree>
    <p:extLst>
      <p:ext uri="{BB962C8B-B14F-4D97-AF65-F5344CB8AC3E}">
        <p14:creationId xmlns:p14="http://schemas.microsoft.com/office/powerpoint/2010/main" val="1194148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2334604"/>
            <a:ext cx="10515600" cy="1325563"/>
          </a:xfrm>
        </p:spPr>
        <p:txBody>
          <a:bodyPr>
            <a:noAutofit/>
          </a:bodyPr>
          <a:lstStyle/>
          <a:p>
            <a:r>
              <a:rPr lang="en-GB" sz="5400" b="1" dirty="0">
                <a:latin typeface="+mn-lt"/>
              </a:rPr>
              <a:t>Removing the food from the tin prevents a chemical reaction between the tin and the food which can produce a metallic taint.</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19717886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How should you always wash your hands?</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EF00A73F-F51C-4B9F-846F-187DD84EF028}"/>
              </a:ext>
            </a:extLst>
          </p:cNvPr>
          <p:cNvSpPr txBox="1"/>
          <p:nvPr/>
        </p:nvSpPr>
        <p:spPr>
          <a:xfrm>
            <a:off x="1012874" y="2335237"/>
            <a:ext cx="8032652" cy="2800767"/>
          </a:xfrm>
          <a:prstGeom prst="rect">
            <a:avLst/>
          </a:prstGeom>
          <a:noFill/>
        </p:spPr>
        <p:txBody>
          <a:bodyPr wrap="square" rtlCol="0">
            <a:spAutoFit/>
          </a:bodyPr>
          <a:lstStyle/>
          <a:p>
            <a:pPr marL="342900" indent="-342900">
              <a:buFont typeface="+mj-lt"/>
              <a:buAutoNum type="alphaUcPeriod"/>
            </a:pPr>
            <a:r>
              <a:rPr lang="en-GB" sz="4400" b="1" dirty="0"/>
              <a:t>   With cold water</a:t>
            </a:r>
          </a:p>
          <a:p>
            <a:pPr marL="342900" indent="-342900">
              <a:buFont typeface="+mj-lt"/>
              <a:buAutoNum type="alphaUcPeriod"/>
            </a:pPr>
            <a:r>
              <a:rPr lang="en-GB" sz="4400" b="1" dirty="0"/>
              <a:t>   With cold water and soap</a:t>
            </a:r>
          </a:p>
          <a:p>
            <a:pPr marL="342900" indent="-342900">
              <a:buFont typeface="+mj-lt"/>
              <a:buAutoNum type="alphaUcPeriod"/>
            </a:pPr>
            <a:r>
              <a:rPr lang="en-GB" sz="4400" b="1" dirty="0"/>
              <a:t>   With a smile</a:t>
            </a:r>
          </a:p>
          <a:p>
            <a:pPr marL="342900" indent="-342900">
              <a:buFont typeface="+mj-lt"/>
              <a:buAutoNum type="alphaUcPeriod"/>
            </a:pPr>
            <a:r>
              <a:rPr lang="en-GB" sz="4400" b="1" dirty="0"/>
              <a:t>   With warm water and soap</a:t>
            </a:r>
          </a:p>
        </p:txBody>
      </p:sp>
    </p:spTree>
    <p:extLst>
      <p:ext uri="{BB962C8B-B14F-4D97-AF65-F5344CB8AC3E}">
        <p14:creationId xmlns:p14="http://schemas.microsoft.com/office/powerpoint/2010/main" val="1110763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Where should you keep your packed lunch for school?</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9CD1DD4D-ECEA-4E89-A8E7-F4128DC0060D}"/>
              </a:ext>
            </a:extLst>
          </p:cNvPr>
          <p:cNvSpPr txBox="1"/>
          <p:nvPr/>
        </p:nvSpPr>
        <p:spPr>
          <a:xfrm>
            <a:off x="777240" y="2263140"/>
            <a:ext cx="8183880" cy="2554545"/>
          </a:xfrm>
          <a:prstGeom prst="rect">
            <a:avLst/>
          </a:prstGeom>
          <a:noFill/>
        </p:spPr>
        <p:txBody>
          <a:bodyPr wrap="square" rtlCol="0">
            <a:spAutoFit/>
          </a:bodyPr>
          <a:lstStyle/>
          <a:p>
            <a:pPr marL="342900" indent="-342900">
              <a:buFont typeface="+mj-lt"/>
              <a:buAutoNum type="alphaUcPeriod"/>
            </a:pPr>
            <a:r>
              <a:rPr lang="en-GB" sz="4000" b="1" dirty="0"/>
              <a:t>   On the window in your classroom</a:t>
            </a:r>
          </a:p>
          <a:p>
            <a:pPr marL="342900" indent="-342900">
              <a:buFont typeface="+mj-lt"/>
              <a:buAutoNum type="alphaUcPeriod"/>
            </a:pPr>
            <a:r>
              <a:rPr lang="en-GB" sz="4000" b="1" dirty="0"/>
              <a:t>   Next to the classroom radiator</a:t>
            </a:r>
          </a:p>
          <a:p>
            <a:pPr marL="342900" indent="-342900">
              <a:buFont typeface="+mj-lt"/>
              <a:buAutoNum type="alphaUcPeriod"/>
            </a:pPr>
            <a:r>
              <a:rPr lang="en-GB" sz="4000" b="1" dirty="0"/>
              <a:t>   On your peg with your coat</a:t>
            </a:r>
          </a:p>
          <a:p>
            <a:pPr marL="342900" indent="-342900">
              <a:buFont typeface="+mj-lt"/>
              <a:buAutoNum type="alphaUcPeriod"/>
            </a:pPr>
            <a:r>
              <a:rPr lang="en-GB" sz="4000" b="1" dirty="0"/>
              <a:t>   In a cool bag with an ice pack</a:t>
            </a:r>
          </a:p>
        </p:txBody>
      </p:sp>
    </p:spTree>
    <p:extLst>
      <p:ext uri="{BB962C8B-B14F-4D97-AF65-F5344CB8AC3E}">
        <p14:creationId xmlns:p14="http://schemas.microsoft.com/office/powerpoint/2010/main" val="2354247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Where should you keep your packed lunch for school?</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9CD1DD4D-ECEA-4E89-A8E7-F4128DC0060D}"/>
              </a:ext>
            </a:extLst>
          </p:cNvPr>
          <p:cNvSpPr txBox="1"/>
          <p:nvPr/>
        </p:nvSpPr>
        <p:spPr>
          <a:xfrm>
            <a:off x="777240" y="2263140"/>
            <a:ext cx="8183880" cy="2554545"/>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endParaRPr kumimoji="0" lang="en-GB" sz="40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endParaRPr kumimoji="0" lang="en-GB" sz="40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endParaRPr kumimoji="0" lang="en-GB" sz="40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R="0" lvl="0" algn="l" defTabSz="914400" rtl="0" eaLnBrk="1" fontAlgn="auto" latinLnBrk="0" hangingPunct="1">
              <a:lnSpc>
                <a:spcPct val="100000"/>
              </a:lnSpc>
              <a:spcBef>
                <a:spcPts val="0"/>
              </a:spcBef>
              <a:spcAft>
                <a:spcPts val="0"/>
              </a:spcAft>
              <a:buClrTx/>
              <a:buSzTx/>
              <a:tabLst/>
              <a:defRPr/>
            </a:pPr>
            <a:r>
              <a:rPr kumimoji="0" lang="en-GB" sz="4000" b="1" i="0" u="none" strike="noStrike" kern="1200" cap="none" spc="0" normalizeH="0" baseline="0" noProof="0" dirty="0">
                <a:ln>
                  <a:noFill/>
                </a:ln>
                <a:solidFill>
                  <a:prstClr val="black"/>
                </a:solidFill>
                <a:effectLst/>
                <a:uLnTx/>
                <a:uFillTx/>
                <a:latin typeface="Calibri" panose="020F0502020204030204"/>
                <a:ea typeface="+mn-ea"/>
                <a:cs typeface="+mn-cs"/>
              </a:rPr>
              <a:t>D.   In a cool bag with an ice pack</a:t>
            </a:r>
          </a:p>
        </p:txBody>
      </p:sp>
    </p:spTree>
    <p:extLst>
      <p:ext uri="{BB962C8B-B14F-4D97-AF65-F5344CB8AC3E}">
        <p14:creationId xmlns:p14="http://schemas.microsoft.com/office/powerpoint/2010/main" val="104035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2278331"/>
            <a:ext cx="10515600" cy="1325563"/>
          </a:xfrm>
        </p:spPr>
        <p:txBody>
          <a:bodyPr>
            <a:noAutofit/>
          </a:bodyPr>
          <a:lstStyle/>
          <a:p>
            <a:r>
              <a:rPr lang="en-GB" sz="5400" b="1" dirty="0">
                <a:latin typeface="+mn-lt"/>
              </a:rPr>
              <a:t>Keeping your lunch cool will help prevent food poisoning bacteria growing to unsafe levels.</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2338574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You’ve dropped your sandwich on the floor. Should you:</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1BFD4688-414C-48CF-BBEC-795CD280721D}"/>
              </a:ext>
            </a:extLst>
          </p:cNvPr>
          <p:cNvSpPr txBox="1"/>
          <p:nvPr/>
        </p:nvSpPr>
        <p:spPr>
          <a:xfrm>
            <a:off x="838200" y="2125980"/>
            <a:ext cx="8282940" cy="3170099"/>
          </a:xfrm>
          <a:prstGeom prst="rect">
            <a:avLst/>
          </a:prstGeom>
          <a:noFill/>
        </p:spPr>
        <p:txBody>
          <a:bodyPr wrap="square" rtlCol="0">
            <a:spAutoFit/>
          </a:bodyPr>
          <a:lstStyle/>
          <a:p>
            <a:pPr marL="342900" indent="-342900">
              <a:buFont typeface="+mj-lt"/>
              <a:buAutoNum type="alphaUcPeriod"/>
            </a:pPr>
            <a:r>
              <a:rPr lang="en-GB" sz="4000" b="1" dirty="0"/>
              <a:t>   Continue to eat it</a:t>
            </a:r>
          </a:p>
          <a:p>
            <a:pPr marL="342900" indent="-342900">
              <a:buFont typeface="+mj-lt"/>
              <a:buAutoNum type="alphaUcPeriod"/>
            </a:pPr>
            <a:r>
              <a:rPr lang="en-GB" sz="4000" b="1" dirty="0"/>
              <a:t>   Throw it away</a:t>
            </a:r>
          </a:p>
          <a:p>
            <a:pPr marL="342900" indent="-342900">
              <a:buFont typeface="+mj-lt"/>
              <a:buAutoNum type="alphaUcPeriod"/>
            </a:pPr>
            <a:r>
              <a:rPr lang="en-GB" sz="4000" b="1" dirty="0"/>
              <a:t>   Leave it there</a:t>
            </a:r>
          </a:p>
          <a:p>
            <a:pPr marL="342900" indent="-342900">
              <a:buFont typeface="+mj-lt"/>
              <a:buAutoNum type="alphaUcPeriod"/>
            </a:pPr>
            <a:r>
              <a:rPr lang="en-GB" sz="4000" b="1" dirty="0"/>
              <a:t>   If its been on the floor for less 	than 5 seconds you can still eat it</a:t>
            </a:r>
          </a:p>
        </p:txBody>
      </p:sp>
    </p:spTree>
    <p:extLst>
      <p:ext uri="{BB962C8B-B14F-4D97-AF65-F5344CB8AC3E}">
        <p14:creationId xmlns:p14="http://schemas.microsoft.com/office/powerpoint/2010/main" val="3840332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You’ve dropped your sandwich on the floor. Should you:</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1BFD4688-414C-48CF-BBEC-795CD280721D}"/>
              </a:ext>
            </a:extLst>
          </p:cNvPr>
          <p:cNvSpPr txBox="1"/>
          <p:nvPr/>
        </p:nvSpPr>
        <p:spPr>
          <a:xfrm>
            <a:off x="838200" y="2125980"/>
            <a:ext cx="8282940" cy="2554545"/>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endParaRPr kumimoji="0" lang="en-GB" sz="40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R="0" lvl="0" algn="l" defTabSz="914400" rtl="0" eaLnBrk="1" fontAlgn="auto" latinLnBrk="0" hangingPunct="1">
              <a:lnSpc>
                <a:spcPct val="100000"/>
              </a:lnSpc>
              <a:spcBef>
                <a:spcPts val="0"/>
              </a:spcBef>
              <a:spcAft>
                <a:spcPts val="0"/>
              </a:spcAft>
              <a:buClrTx/>
              <a:buSzTx/>
              <a:tabLst/>
              <a:defRPr/>
            </a:pPr>
            <a:r>
              <a:rPr kumimoji="0" lang="en-GB" sz="4000" b="1" i="0" u="none" strike="noStrike" kern="1200" cap="none" spc="0" normalizeH="0" baseline="0" noProof="0" dirty="0">
                <a:ln>
                  <a:noFill/>
                </a:ln>
                <a:solidFill>
                  <a:prstClr val="black"/>
                </a:solidFill>
                <a:effectLst/>
                <a:uLnTx/>
                <a:uFillTx/>
                <a:latin typeface="Calibri" panose="020F0502020204030204"/>
                <a:ea typeface="+mn-ea"/>
                <a:cs typeface="+mn-cs"/>
              </a:rPr>
              <a:t>B.   Throw it away</a:t>
            </a:r>
          </a:p>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endParaRPr kumimoji="0" lang="en-GB" sz="40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endParaRPr kumimoji="0" lang="en-GB" sz="4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96207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2137654"/>
            <a:ext cx="10515600" cy="1325563"/>
          </a:xfrm>
        </p:spPr>
        <p:txBody>
          <a:bodyPr>
            <a:noAutofit/>
          </a:bodyPr>
          <a:lstStyle/>
          <a:p>
            <a:r>
              <a:rPr lang="en-GB" sz="4800" b="1" dirty="0">
                <a:latin typeface="+mn-lt"/>
              </a:rPr>
              <a:t>Floors have dirt and bacteria on them which can instantly be transmitted to a dropped item of food. If food is dropped onto the floor, even for a few seconds, you should throw it away and then clean any spillages.</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37719570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How should you always wash your hands?</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EF00A73F-F51C-4B9F-846F-187DD84EF028}"/>
              </a:ext>
            </a:extLst>
          </p:cNvPr>
          <p:cNvSpPr txBox="1"/>
          <p:nvPr/>
        </p:nvSpPr>
        <p:spPr>
          <a:xfrm>
            <a:off x="1012874" y="2335237"/>
            <a:ext cx="8032652" cy="2800767"/>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endPar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R="0" lvl="0" algn="l" defTabSz="914400" rtl="0" eaLnBrk="1" fontAlgn="auto" latinLnBrk="0" hangingPunct="1">
              <a:lnSpc>
                <a:spcPct val="100000"/>
              </a:lnSpc>
              <a:spcBef>
                <a:spcPts val="0"/>
              </a:spcBef>
              <a:spcAft>
                <a:spcPts val="0"/>
              </a:spcAft>
              <a:buClrTx/>
              <a:buSzTx/>
              <a:tabLst/>
              <a:defRPr/>
            </a:pPr>
            <a:endPar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R="0" lvl="0" algn="l" defTabSz="914400" rtl="0" eaLnBrk="1" fontAlgn="auto" latinLnBrk="0" hangingPunct="1">
              <a:lnSpc>
                <a:spcPct val="100000"/>
              </a:lnSpc>
              <a:spcBef>
                <a:spcPts val="0"/>
              </a:spcBef>
              <a:spcAft>
                <a:spcPts val="0"/>
              </a:spcAft>
              <a:buClrTx/>
              <a:buSzTx/>
              <a:tabLst/>
              <a:defRPr/>
            </a:pPr>
            <a:endPar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R="0" lvl="0" algn="l" defTabSz="914400" rtl="0" eaLnBrk="1" fontAlgn="auto" latinLnBrk="0" hangingPunct="1">
              <a:lnSpc>
                <a:spcPct val="100000"/>
              </a:lnSpc>
              <a:spcBef>
                <a:spcPts val="0"/>
              </a:spcBef>
              <a:spcAft>
                <a:spcPts val="0"/>
              </a:spcAft>
              <a:buClrTx/>
              <a:buSzTx/>
              <a:tabLst/>
              <a:defRPr/>
            </a:pPr>
            <a:r>
              <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rPr>
              <a:t>D.   With warm water and soap</a:t>
            </a:r>
          </a:p>
        </p:txBody>
      </p:sp>
    </p:spTree>
    <p:extLst>
      <p:ext uri="{BB962C8B-B14F-4D97-AF65-F5344CB8AC3E}">
        <p14:creationId xmlns:p14="http://schemas.microsoft.com/office/powerpoint/2010/main" val="4203943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2236127"/>
            <a:ext cx="10515600" cy="1325563"/>
          </a:xfrm>
        </p:spPr>
        <p:txBody>
          <a:bodyPr>
            <a:noAutofit/>
          </a:bodyPr>
          <a:lstStyle/>
          <a:p>
            <a:r>
              <a:rPr lang="en-GB" sz="4800" b="1" dirty="0">
                <a:latin typeface="+mn-lt"/>
              </a:rPr>
              <a:t>Effective hand washing is essential to help stop bacteria spreading to food. For hands to be washed properly you need warm running water, soap and preferably disposable towels for drying hands.</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39534546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normAutofit/>
          </a:bodyPr>
          <a:lstStyle/>
          <a:p>
            <a:r>
              <a:rPr lang="en-GB" b="1" dirty="0">
                <a:latin typeface="+mn-lt"/>
              </a:rPr>
              <a:t>Why do you need to keep raw foods and cooked foods apart?</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72E0ACA4-28D1-4C81-AADA-14A7E8F3BD77}"/>
              </a:ext>
            </a:extLst>
          </p:cNvPr>
          <p:cNvSpPr txBox="1"/>
          <p:nvPr/>
        </p:nvSpPr>
        <p:spPr>
          <a:xfrm>
            <a:off x="868680" y="2674620"/>
            <a:ext cx="8373794" cy="3416320"/>
          </a:xfrm>
          <a:prstGeom prst="rect">
            <a:avLst/>
          </a:prstGeom>
          <a:noFill/>
        </p:spPr>
        <p:txBody>
          <a:bodyPr wrap="square" rtlCol="0">
            <a:spAutoFit/>
          </a:bodyPr>
          <a:lstStyle/>
          <a:p>
            <a:pPr marL="342900" indent="-342900">
              <a:buFont typeface="+mj-lt"/>
              <a:buAutoNum type="alphaUcPeriod"/>
            </a:pPr>
            <a:r>
              <a:rPr lang="en-GB" sz="3600" b="1" dirty="0"/>
              <a:t>   The flavour may be affected</a:t>
            </a:r>
          </a:p>
          <a:p>
            <a:pPr marL="342900" indent="-342900">
              <a:buFont typeface="+mj-lt"/>
              <a:buAutoNum type="alphaUcPeriod"/>
            </a:pPr>
            <a:r>
              <a:rPr lang="en-GB" sz="3600" b="1" dirty="0"/>
              <a:t>   The food won’t go off as quickly</a:t>
            </a:r>
          </a:p>
          <a:p>
            <a:pPr marL="342900" indent="-342900">
              <a:buFont typeface="+mj-lt"/>
              <a:buAutoNum type="alphaUcPeriod"/>
            </a:pPr>
            <a:r>
              <a:rPr lang="en-GB" sz="3600" b="1" dirty="0"/>
              <a:t>   To stop them fighting with each other</a:t>
            </a:r>
          </a:p>
          <a:p>
            <a:pPr marL="342900" indent="-342900">
              <a:buFont typeface="+mj-lt"/>
              <a:buAutoNum type="alphaUcPeriod"/>
            </a:pPr>
            <a:r>
              <a:rPr lang="en-GB" sz="3600" b="1" dirty="0"/>
              <a:t>   To stop bacteria which may be on the  	raw foods getting onto the cooked 	foods</a:t>
            </a:r>
          </a:p>
        </p:txBody>
      </p:sp>
    </p:spTree>
    <p:extLst>
      <p:ext uri="{BB962C8B-B14F-4D97-AF65-F5344CB8AC3E}">
        <p14:creationId xmlns:p14="http://schemas.microsoft.com/office/powerpoint/2010/main" val="3140099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normAutofit/>
          </a:bodyPr>
          <a:lstStyle/>
          <a:p>
            <a:r>
              <a:rPr lang="en-GB" b="1" dirty="0">
                <a:latin typeface="+mn-lt"/>
              </a:rPr>
              <a:t>Why do you need to keep raw foods and cooked foods apart?</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72E0ACA4-28D1-4C81-AADA-14A7E8F3BD77}"/>
              </a:ext>
            </a:extLst>
          </p:cNvPr>
          <p:cNvSpPr txBox="1"/>
          <p:nvPr/>
        </p:nvSpPr>
        <p:spPr>
          <a:xfrm>
            <a:off x="868680" y="2674620"/>
            <a:ext cx="8373794" cy="3416320"/>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endPar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R="0" lvl="0" algn="l" defTabSz="914400" rtl="0" eaLnBrk="1" fontAlgn="auto" latinLnBrk="0" hangingPunct="1">
              <a:lnSpc>
                <a:spcPct val="100000"/>
              </a:lnSpc>
              <a:spcBef>
                <a:spcPts val="0"/>
              </a:spcBef>
              <a:spcAft>
                <a:spcPts val="0"/>
              </a:spcAft>
              <a:buClrTx/>
              <a:buSzTx/>
              <a:tabLst/>
              <a:defRPr/>
            </a:pPr>
            <a:endPar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R="0" lvl="0" algn="l" defTabSz="914400" rtl="0" eaLnBrk="1" fontAlgn="auto" latinLnBrk="0" hangingPunct="1">
              <a:lnSpc>
                <a:spcPct val="100000"/>
              </a:lnSpc>
              <a:spcBef>
                <a:spcPts val="0"/>
              </a:spcBef>
              <a:spcAft>
                <a:spcPts val="0"/>
              </a:spcAft>
              <a:buClrTx/>
              <a:buSzTx/>
              <a:tabLst/>
              <a:defRPr/>
            </a:pPr>
            <a:endPar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R="0" lvl="0" algn="l" defTabSz="914400" rtl="0" eaLnBrk="1" fontAlgn="auto" latinLnBrk="0" hangingPunct="1">
              <a:lnSpc>
                <a:spcPct val="100000"/>
              </a:lnSpc>
              <a:spcBef>
                <a:spcPts val="0"/>
              </a:spcBef>
              <a:spcAft>
                <a:spcPts val="0"/>
              </a:spcAft>
              <a:buClrTx/>
              <a:buSzTx/>
              <a:tabLst/>
              <a:defRPr/>
            </a:pPr>
            <a:r>
              <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rPr>
              <a:t>D.   To stop bacteria which may be on the         </a:t>
            </a:r>
            <a:r>
              <a:rPr kumimoji="0" lang="en-GB" sz="36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lang="en-GB" sz="3600" b="1" dirty="0">
                <a:solidFill>
                  <a:prstClr val="black"/>
                </a:solidFill>
                <a:latin typeface="Calibri" panose="020F0502020204030204"/>
              </a:rPr>
              <a:t>        	</a:t>
            </a:r>
            <a:r>
              <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rPr>
              <a:t>raw foods getting onto the cooked 	foods</a:t>
            </a:r>
          </a:p>
        </p:txBody>
      </p:sp>
    </p:spTree>
    <p:extLst>
      <p:ext uri="{BB962C8B-B14F-4D97-AF65-F5344CB8AC3E}">
        <p14:creationId xmlns:p14="http://schemas.microsoft.com/office/powerpoint/2010/main" val="231553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2700362"/>
            <a:ext cx="10515600" cy="1325563"/>
          </a:xfrm>
        </p:spPr>
        <p:txBody>
          <a:bodyPr>
            <a:noAutofit/>
          </a:bodyPr>
          <a:lstStyle/>
          <a:p>
            <a:r>
              <a:rPr lang="en-GB" sz="5400" b="1" dirty="0">
                <a:latin typeface="+mn-lt"/>
              </a:rPr>
              <a:t>Raw foods, (raw meat, raw fish, loose vegetables with soil on and eggs), can contain bacteria which may cause food poisoning.</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42271303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618344"/>
            <a:ext cx="10515600" cy="1325563"/>
          </a:xfrm>
        </p:spPr>
        <p:txBody>
          <a:bodyPr/>
          <a:lstStyle/>
          <a:p>
            <a:r>
              <a:rPr lang="en-GB" b="1" dirty="0">
                <a:latin typeface="+mn-lt"/>
              </a:rPr>
              <a:t>Bacteria are:</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F98B81A5-B9F6-4F21-89B0-A64B795F176E}"/>
              </a:ext>
            </a:extLst>
          </p:cNvPr>
          <p:cNvSpPr txBox="1"/>
          <p:nvPr/>
        </p:nvSpPr>
        <p:spPr>
          <a:xfrm>
            <a:off x="838200" y="2440744"/>
            <a:ext cx="8077200" cy="3785652"/>
          </a:xfrm>
          <a:prstGeom prst="rect">
            <a:avLst/>
          </a:prstGeom>
          <a:noFill/>
        </p:spPr>
        <p:txBody>
          <a:bodyPr wrap="square" rtlCol="0">
            <a:spAutoFit/>
          </a:bodyPr>
          <a:lstStyle/>
          <a:p>
            <a:pPr marL="342900" indent="-342900">
              <a:buFont typeface="+mj-lt"/>
              <a:buAutoNum type="alphaUcPeriod"/>
            </a:pPr>
            <a:r>
              <a:rPr lang="en-GB" sz="4800" b="1" dirty="0"/>
              <a:t>   Easily seen in the daylight</a:t>
            </a:r>
          </a:p>
          <a:p>
            <a:pPr marL="342900" indent="-342900">
              <a:buFont typeface="+mj-lt"/>
              <a:buAutoNum type="alphaUcPeriod"/>
            </a:pPr>
            <a:r>
              <a:rPr lang="en-GB" sz="4800" b="1" dirty="0"/>
              <a:t>   Only visible in the water</a:t>
            </a:r>
          </a:p>
          <a:p>
            <a:pPr marL="342900" indent="-342900">
              <a:buFont typeface="+mj-lt"/>
              <a:buAutoNum type="alphaUcPeriod"/>
            </a:pPr>
            <a:r>
              <a:rPr lang="en-GB" sz="4800" b="1" dirty="0"/>
              <a:t>   Too small to see with the   	naked eye</a:t>
            </a:r>
          </a:p>
          <a:p>
            <a:pPr marL="342900" indent="-342900">
              <a:buFont typeface="+mj-lt"/>
              <a:buAutoNum type="alphaUcPeriod"/>
            </a:pPr>
            <a:r>
              <a:rPr lang="en-GB" sz="4800" b="1" dirty="0"/>
              <a:t>   Easily seen at all times</a:t>
            </a:r>
          </a:p>
        </p:txBody>
      </p:sp>
    </p:spTree>
    <p:extLst>
      <p:ext uri="{BB962C8B-B14F-4D97-AF65-F5344CB8AC3E}">
        <p14:creationId xmlns:p14="http://schemas.microsoft.com/office/powerpoint/2010/main" val="2852449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618344"/>
            <a:ext cx="10515600" cy="1325563"/>
          </a:xfrm>
        </p:spPr>
        <p:txBody>
          <a:bodyPr/>
          <a:lstStyle/>
          <a:p>
            <a:r>
              <a:rPr lang="en-GB" b="1" dirty="0">
                <a:latin typeface="+mn-lt"/>
              </a:rPr>
              <a:t>Bacteria are:</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F98B81A5-B9F6-4F21-89B0-A64B795F176E}"/>
              </a:ext>
            </a:extLst>
          </p:cNvPr>
          <p:cNvSpPr txBox="1"/>
          <p:nvPr/>
        </p:nvSpPr>
        <p:spPr>
          <a:xfrm>
            <a:off x="838200" y="2440744"/>
            <a:ext cx="8077200" cy="3785652"/>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endParaRPr kumimoji="0" lang="en-GB" sz="4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R="0" lvl="0" algn="l" defTabSz="914400" rtl="0" eaLnBrk="1" fontAlgn="auto" latinLnBrk="0" hangingPunct="1">
              <a:lnSpc>
                <a:spcPct val="100000"/>
              </a:lnSpc>
              <a:spcBef>
                <a:spcPts val="0"/>
              </a:spcBef>
              <a:spcAft>
                <a:spcPts val="0"/>
              </a:spcAft>
              <a:buClrTx/>
              <a:buSzTx/>
              <a:tabLst/>
              <a:defRPr/>
            </a:pPr>
            <a:endParaRPr kumimoji="0" lang="en-GB" sz="4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R="0" lvl="0" algn="l" defTabSz="914400" rtl="0" eaLnBrk="1" fontAlgn="auto" latinLnBrk="0" hangingPunct="1">
              <a:lnSpc>
                <a:spcPct val="100000"/>
              </a:lnSpc>
              <a:spcBef>
                <a:spcPts val="0"/>
              </a:spcBef>
              <a:spcAft>
                <a:spcPts val="0"/>
              </a:spcAft>
              <a:buClrTx/>
              <a:buSzTx/>
              <a:tabLst/>
              <a:defRPr/>
            </a:pPr>
            <a:r>
              <a:rPr kumimoji="0" lang="en-GB" sz="4800" b="1" i="0" u="none" strike="noStrike" kern="1200" cap="none" spc="0" normalizeH="0" baseline="0" noProof="0" dirty="0">
                <a:ln>
                  <a:noFill/>
                </a:ln>
                <a:solidFill>
                  <a:prstClr val="black"/>
                </a:solidFill>
                <a:effectLst/>
                <a:uLnTx/>
                <a:uFillTx/>
                <a:latin typeface="Calibri" panose="020F0502020204030204"/>
                <a:ea typeface="+mn-ea"/>
                <a:cs typeface="+mn-cs"/>
              </a:rPr>
              <a:t>C.   Too small to see with the   	naked eye</a:t>
            </a:r>
          </a:p>
          <a:p>
            <a:pPr marR="0" lvl="0" algn="l" defTabSz="914400" rtl="0" eaLnBrk="1" fontAlgn="auto" latinLnBrk="0" hangingPunct="1">
              <a:lnSpc>
                <a:spcPct val="100000"/>
              </a:lnSpc>
              <a:spcBef>
                <a:spcPts val="0"/>
              </a:spcBef>
              <a:spcAft>
                <a:spcPts val="0"/>
              </a:spcAft>
              <a:buClrTx/>
              <a:buSzTx/>
              <a:tabLst/>
              <a:defRPr/>
            </a:pPr>
            <a:endParaRPr kumimoji="0" lang="en-GB" sz="4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66301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TotalTime>
  <Words>646</Words>
  <Application>Microsoft Office PowerPoint</Application>
  <PresentationFormat>Widescreen</PresentationFormat>
  <Paragraphs>85</Paragraphs>
  <Slides>25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Calibri</vt:lpstr>
      <vt:lpstr>Calibri Light</vt:lpstr>
      <vt:lpstr>Office Theme</vt:lpstr>
      <vt:lpstr>PowerPoint Presentation</vt:lpstr>
      <vt:lpstr>How should you always wash your hands?</vt:lpstr>
      <vt:lpstr>How should you always wash your hands?</vt:lpstr>
      <vt:lpstr>Effective hand washing is essential to help stop bacteria spreading to food. For hands to be washed properly you need warm running water, soap and preferably disposable towels for drying hands.</vt:lpstr>
      <vt:lpstr>Why do you need to keep raw foods and cooked foods apart?</vt:lpstr>
      <vt:lpstr>Why do you need to keep raw foods and cooked foods apart?</vt:lpstr>
      <vt:lpstr>Raw foods, (raw meat, raw fish, loose vegetables with soil on and eggs), can contain bacteria which may cause food poisoning.</vt:lpstr>
      <vt:lpstr>Bacteria are:</vt:lpstr>
      <vt:lpstr>Bacteria are:</vt:lpstr>
      <vt:lpstr>Bacteria are only visible through a microscope. A million food poisoning bacteria can fit on the head of a pin.</vt:lpstr>
      <vt:lpstr>What does ‘use by’ mean on a food label</vt:lpstr>
      <vt:lpstr>What does ‘use by’ mean on a food label</vt:lpstr>
      <vt:lpstr>‘Use by’ date is about safety and the most important date to remember! Foods can be eaten, (and most can be frozen) up until the use by date but not after.</vt:lpstr>
      <vt:lpstr>What temperature should your fridge be?</vt:lpstr>
      <vt:lpstr>What temperature should your fridge be?</vt:lpstr>
      <vt:lpstr>Keeping your fridge between 0°C and 5°C will slow down the growth of bacteria and keep food safe until its use by date, but not after.</vt:lpstr>
      <vt:lpstr>You’ve used half a tin of beans, what should you do with the remainder?</vt:lpstr>
      <vt:lpstr>You’ve used half a tin of beans, what should you do with the remainder?</vt:lpstr>
      <vt:lpstr>Removing the food from the tin prevents a chemical reaction between the tin and the food which can produce a metallic taint.</vt:lpstr>
      <vt:lpstr>Where should you keep your packed lunch for school?</vt:lpstr>
      <vt:lpstr>Where should you keep your packed lunch for school?</vt:lpstr>
      <vt:lpstr>Keeping your lunch cool will help prevent food poisoning bacteria growing to unsafe levels.</vt:lpstr>
      <vt:lpstr>You’ve dropped your sandwich on the floor. Should you:</vt:lpstr>
      <vt:lpstr>You’ve dropped your sandwich on the floor. Should you:</vt:lpstr>
      <vt:lpstr>Floors have dirt and bacteria on them which can instantly be transmitted to a dropped item of food. If food is dropped onto the floor, even for a few seconds, you should throw it away and then clean any spillages.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peter walsh</dc:creator>
  <cp:lastModifiedBy>peter walsh</cp:lastModifiedBy>
  <cp:revision>11</cp:revision>
  <dcterms:created xsi:type="dcterms:W3CDTF">2017-07-21T08:56:52Z</dcterms:created>
  <dcterms:modified xsi:type="dcterms:W3CDTF">2017-07-23T09:19:51Z</dcterms:modified>
</cp:coreProperties>
</file>